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898" r:id="rId3"/>
    <p:sldId id="931" r:id="rId4"/>
    <p:sldId id="932" r:id="rId5"/>
    <p:sldId id="933" r:id="rId6"/>
    <p:sldId id="939" r:id="rId7"/>
    <p:sldId id="940" r:id="rId8"/>
    <p:sldId id="941" r:id="rId9"/>
    <p:sldId id="943" r:id="rId10"/>
    <p:sldId id="942" r:id="rId11"/>
    <p:sldId id="944" r:id="rId12"/>
    <p:sldId id="945" r:id="rId13"/>
    <p:sldId id="946" r:id="rId14"/>
    <p:sldId id="948" r:id="rId15"/>
    <p:sldId id="949" r:id="rId16"/>
    <p:sldId id="947" r:id="rId17"/>
    <p:sldId id="934" r:id="rId18"/>
    <p:sldId id="935" r:id="rId19"/>
    <p:sldId id="936" r:id="rId20"/>
    <p:sldId id="937" r:id="rId21"/>
  </p:sldIdLst>
  <p:sldSz cx="9144000" cy="6858000" type="screen4x3"/>
  <p:notesSz cx="7010400" cy="9296400"/>
  <p:embeddedFontLst>
    <p:embeddedFont>
      <p:font typeface="宋体" panose="02010600030101010101" pitchFamily="2" charset="-122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00FF"/>
    <a:srgbClr val="C80000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8" autoAdjust="0"/>
    <p:restoredTop sz="77246" autoAdjust="0"/>
  </p:normalViewPr>
  <p:slideViewPr>
    <p:cSldViewPr>
      <p:cViewPr varScale="1">
        <p:scale>
          <a:sx n="99" d="100"/>
          <a:sy n="99" d="100"/>
        </p:scale>
        <p:origin x="231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1" d="100"/>
        <a:sy n="81" d="100"/>
      </p:scale>
      <p:origin x="0" y="108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604" cy="465266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160" y="1"/>
            <a:ext cx="3038604" cy="465266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r">
              <a:defRPr sz="1200"/>
            </a:lvl1pPr>
          </a:lstStyle>
          <a:p>
            <a:fld id="{88DF503B-B130-4BD7-BD9E-049CC117C35D}" type="datetimeFigureOut">
              <a:rPr lang="en-US" smtClean="0"/>
              <a:pPr/>
              <a:t>3/10/2015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48"/>
            <a:ext cx="3038604" cy="465266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160" y="8829648"/>
            <a:ext cx="3038604" cy="465266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r">
              <a:defRPr sz="1200"/>
            </a:lvl1pPr>
          </a:lstStyle>
          <a:p>
            <a:fld id="{B1B32439-C60E-45DD-BBD8-AC620905B7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90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38145" cy="464206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734" y="0"/>
            <a:ext cx="3038145" cy="464206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r">
              <a:defRPr sz="1200"/>
            </a:lvl1pPr>
          </a:lstStyle>
          <a:p>
            <a:fld id="{A33414A4-83BD-4A0E-93D3-CC5D6C137548}" type="datetimeFigureOut">
              <a:rPr lang="en-US" smtClean="0"/>
              <a:pPr/>
              <a:t>3/10/2015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77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7" tIns="45713" rIns="91427" bIns="4571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45" y="4416099"/>
            <a:ext cx="5607712" cy="4182457"/>
          </a:xfrm>
          <a:prstGeom prst="rect">
            <a:avLst/>
          </a:prstGeom>
        </p:spPr>
        <p:txBody>
          <a:bodyPr vert="horz" lIns="91427" tIns="45713" rIns="91427" bIns="4571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30659"/>
            <a:ext cx="3038145" cy="464206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734" y="8830659"/>
            <a:ext cx="3038145" cy="464206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r">
              <a:defRPr sz="1200"/>
            </a:lvl1pPr>
          </a:lstStyle>
          <a:p>
            <a:fld id="{F0307866-13D8-450F-91D6-A37178010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9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7866-13D8-450F-91D6-A37178010D1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71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7866-13D8-450F-91D6-A37178010D1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7866-13D8-450F-91D6-A37178010D1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54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7866-13D8-450F-91D6-A37178010D1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25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7866-13D8-450F-91D6-A37178010D1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38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7866-13D8-450F-91D6-A37178010D1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89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7866-13D8-450F-91D6-A37178010D1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94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05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dirty="0" smtClean="0">
              <a:ea typeface="宋体" pitchFamily="2" charset="-12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7866-13D8-450F-91D6-A37178010D1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8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7866-13D8-450F-91D6-A37178010D1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02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6A67-E99E-40F8-8C36-01B5606B012B}" type="datetimeFigureOut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6A67-E99E-40F8-8C36-01B5606B012B}" type="datetimeFigureOut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6A67-E99E-40F8-8C36-01B5606B012B}" type="datetimeFigureOut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6A67-E99E-40F8-8C36-01B5606B012B}" type="datetimeFigureOut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6A67-E99E-40F8-8C36-01B5606B012B}" type="datetimeFigureOut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6A67-E99E-40F8-8C36-01B5606B012B}" type="datetimeFigureOut">
              <a:rPr lang="en-US" smtClean="0"/>
              <a:pPr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6A67-E99E-40F8-8C36-01B5606B012B}" type="datetimeFigureOut">
              <a:rPr lang="en-US" smtClean="0"/>
              <a:pPr/>
              <a:t>3/10/2015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6A67-E99E-40F8-8C36-01B5606B012B}" type="datetimeFigureOut">
              <a:rPr lang="en-US" smtClean="0"/>
              <a:pPr/>
              <a:t>3/10/2015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6A67-E99E-40F8-8C36-01B5606B012B}" type="datetimeFigureOut">
              <a:rPr lang="en-US" smtClean="0"/>
              <a:pPr/>
              <a:t>3/10/2015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6A67-E99E-40F8-8C36-01B5606B012B}" type="datetimeFigureOut">
              <a:rPr lang="en-US" smtClean="0"/>
              <a:pPr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6A67-E99E-40F8-8C36-01B5606B012B}" type="datetimeFigureOut">
              <a:rPr lang="en-US" smtClean="0"/>
              <a:pPr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06A67-E99E-40F8-8C36-01B5606B012B}" type="datetimeFigureOut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3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0.png"/><Relationship Id="rId18" Type="http://schemas.openxmlformats.org/officeDocument/2006/relationships/image" Target="../media/image40.png"/><Relationship Id="rId3" Type="http://schemas.openxmlformats.org/officeDocument/2006/relationships/image" Target="../media/image6.png"/><Relationship Id="rId21" Type="http://schemas.openxmlformats.org/officeDocument/2006/relationships/image" Target="../media/image45.png"/><Relationship Id="rId7" Type="http://schemas.openxmlformats.org/officeDocument/2006/relationships/image" Target="../media/image11.png"/><Relationship Id="rId12" Type="http://schemas.openxmlformats.org/officeDocument/2006/relationships/image" Target="../media/image27.png"/><Relationship Id="rId17" Type="http://schemas.openxmlformats.org/officeDocument/2006/relationships/image" Target="../media/image35.png"/><Relationship Id="rId2" Type="http://schemas.openxmlformats.org/officeDocument/2006/relationships/image" Target="../media/image48.jpg"/><Relationship Id="rId16" Type="http://schemas.openxmlformats.org/officeDocument/2006/relationships/image" Target="../media/image33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41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52600" y="443805"/>
            <a:ext cx="6553200" cy="184665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4000" dirty="0"/>
              <a:t>Skeletal Muscle Cell Segmentation Using Distributed Convolutional 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73006" y="2813447"/>
            <a:ext cx="5058244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 i="1" dirty="0" err="1" smtClean="0">
                <a:solidFill>
                  <a:srgbClr val="1F497D"/>
                </a:solidFill>
                <a:latin typeface="Calibri"/>
              </a:rPr>
              <a:t>Fuyong</a:t>
            </a:r>
            <a:r>
              <a:rPr lang="en-US" sz="2400" b="1" i="1" dirty="0" smtClean="0">
                <a:solidFill>
                  <a:srgbClr val="1F497D"/>
                </a:solidFill>
                <a:latin typeface="Calibri"/>
              </a:rPr>
              <a:t> Xing, Manish </a:t>
            </a:r>
            <a:r>
              <a:rPr lang="en-US" sz="2400" b="1" i="1" dirty="0" err="1" smtClean="0">
                <a:solidFill>
                  <a:srgbClr val="1F497D"/>
                </a:solidFill>
                <a:latin typeface="Calibri"/>
              </a:rPr>
              <a:t>Sapkota</a:t>
            </a:r>
            <a:r>
              <a:rPr lang="en-US" sz="2400" b="1" i="1" dirty="0" smtClean="0">
                <a:solidFill>
                  <a:srgbClr val="1F497D"/>
                </a:solidFill>
                <a:latin typeface="Calibri"/>
              </a:rPr>
              <a:t>, </a:t>
            </a:r>
            <a:r>
              <a:rPr lang="en-US" sz="2400" b="1" i="1" dirty="0" err="1" smtClean="0">
                <a:solidFill>
                  <a:srgbClr val="1F497D"/>
                </a:solidFill>
                <a:latin typeface="Calibri"/>
              </a:rPr>
              <a:t>Fujun</a:t>
            </a:r>
            <a:r>
              <a:rPr lang="en-US" sz="2400" b="1" i="1" dirty="0" smtClean="0">
                <a:solidFill>
                  <a:srgbClr val="1F497D"/>
                </a:solidFill>
                <a:latin typeface="Calibri"/>
              </a:rPr>
              <a:t> Liu</a:t>
            </a:r>
          </a:p>
          <a:p>
            <a:pPr>
              <a:lnSpc>
                <a:spcPts val="2400"/>
              </a:lnSpc>
            </a:pPr>
            <a:r>
              <a:rPr lang="en-US" sz="2400" b="1" i="1" dirty="0" smtClean="0">
                <a:solidFill>
                  <a:srgbClr val="1F497D"/>
                </a:solidFill>
              </a:rPr>
              <a:t>Medical Image Analysis (</a:t>
            </a:r>
            <a:r>
              <a:rPr lang="en-US" sz="2400" b="1" i="1" dirty="0" err="1" smtClean="0">
                <a:solidFill>
                  <a:srgbClr val="1F497D"/>
                </a:solidFill>
              </a:rPr>
              <a:t>MedIA</a:t>
            </a:r>
            <a:r>
              <a:rPr lang="en-US" sz="2400" b="1" i="1" dirty="0" smtClean="0">
                <a:solidFill>
                  <a:srgbClr val="1F497D"/>
                </a:solidFill>
              </a:rPr>
              <a:t>) Group</a:t>
            </a:r>
            <a:endParaRPr lang="en-US" sz="2400" b="1" i="1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7172" y="4267200"/>
            <a:ext cx="2729914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i="1" dirty="0" smtClean="0">
                <a:solidFill>
                  <a:srgbClr val="1F497D"/>
                </a:solidFill>
                <a:latin typeface="Calibri"/>
              </a:rPr>
              <a:t>Proposal for Big Data</a:t>
            </a:r>
            <a:r>
              <a:rPr lang="en-US" sz="2400" i="1" dirty="0" smtClean="0">
                <a:solidFill>
                  <a:srgbClr val="1F497D"/>
                </a:solidFill>
              </a:rPr>
              <a:t>,</a:t>
            </a:r>
            <a:endParaRPr lang="en-US" sz="2400" i="1" dirty="0" smtClean="0">
              <a:solidFill>
                <a:srgbClr val="1F497D"/>
              </a:solidFill>
              <a:latin typeface="Calibri"/>
            </a:endParaRPr>
          </a:p>
          <a:p>
            <a:pPr algn="ctr">
              <a:lnSpc>
                <a:spcPts val="2400"/>
              </a:lnSpc>
            </a:pPr>
            <a:r>
              <a:rPr lang="en-US" sz="2400" i="1" dirty="0" smtClean="0">
                <a:solidFill>
                  <a:srgbClr val="1F497D"/>
                </a:solidFill>
                <a:latin typeface="Calibri"/>
              </a:rPr>
              <a:t>March 11, 2015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333630"/>
            <a:ext cx="99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Future Work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References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00" y="333630"/>
            <a:ext cx="99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b="1" dirty="0"/>
              <a:t>Test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Future Work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Fast Scanning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513164"/>
            <a:ext cx="7124700" cy="4459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841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00" y="333630"/>
            <a:ext cx="99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b="1" dirty="0"/>
              <a:t>Test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Future Work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Fast Scanning</a:t>
            </a:r>
            <a:endParaRPr lang="en-US" dirty="0"/>
          </a:p>
        </p:txBody>
      </p:sp>
      <p:pic>
        <p:nvPicPr>
          <p:cNvPr id="6146" name="Picture 2" descr="C:\Users\fujunliu\Dropbox\bigdata_ecosystem\midterm\CNN-Results\141_TAG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125" y="2048422"/>
            <a:ext cx="3623675" cy="270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ujunliu\Dropbox\bigdata_ecosystem\midterm\CNN-Results\141_TAG_v-cn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06" y="2020444"/>
            <a:ext cx="3622711" cy="270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83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00" y="333630"/>
            <a:ext cx="99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b="1" dirty="0"/>
              <a:t>Evaluation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Future Work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71600" y="1476630"/>
            <a:ext cx="5590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Metric: precision (P), recall (R) and F1 score</a:t>
            </a:r>
            <a:endParaRPr 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133600"/>
            <a:ext cx="4800600" cy="71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3428999"/>
            <a:ext cx="68199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01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00" y="333630"/>
            <a:ext cx="99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b="1" dirty="0"/>
              <a:t>Evaluation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Future Work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Sample Results</a:t>
            </a:r>
            <a:endParaRPr lang="en-US" dirty="0"/>
          </a:p>
        </p:txBody>
      </p:sp>
      <p:pic>
        <p:nvPicPr>
          <p:cNvPr id="8198" name="Picture 6" descr="C:\Users\fujunliu\Dropbox\bigdata_ecosystem\midterm\CNN-Results\983 Lta-2_cnn-ucm_9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3351851" cy="252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fujunliu\Dropbox\bigdata_ecosystem\midterm\CNN-Results\983 Lta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219" y="1524000"/>
            <a:ext cx="3347581" cy="252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fujunliu\Dropbox\bigdata_ecosystem\midterm\CNN-Results\dup2+GC_HE-2_cnn-ucm_9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312" y="4181856"/>
            <a:ext cx="3355848" cy="252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C:\Users\fujunliu\Dropbox\bigdata_ecosystem\midterm\CNN-Results\dup2+GC_HE-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81856"/>
            <a:ext cx="3351848" cy="252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4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00" y="333630"/>
            <a:ext cx="99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b="1" dirty="0"/>
              <a:t>Evaluation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Future Work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References</a:t>
            </a:r>
          </a:p>
        </p:txBody>
      </p:sp>
      <p:pic>
        <p:nvPicPr>
          <p:cNvPr id="10243" name="Picture 3" descr="C:\Users\fujunliu\Dropbox\bigdata_ecosystem\midterm\CNN-Results\141_TAG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684755"/>
            <a:ext cx="367166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fujunliu\Dropbox\bigdata_ecosystem\midterm\CNN-Results\141_TAG_v_cnn-ucm_9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086" y="2343149"/>
            <a:ext cx="536125" cy="40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fujunliu\Dropbox\bigdata_ecosystem\midterm\CNN-Results\143_TAD_24_cnn-ucm_9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13" y="685800"/>
            <a:ext cx="367166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fujunliu\Dropbox\bigdata_ecosystem\midterm\CNN-Results\143_TAG_7_cnn-ucm_9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402" y="3581400"/>
            <a:ext cx="367166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fujunliu\Dropbox\bigdata_ecosystem\midterm\CNN-Results\143_TAG_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1400"/>
            <a:ext cx="367166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08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00" y="333630"/>
            <a:ext cx="99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b="1" dirty="0"/>
              <a:t>Evaluation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Future Work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References</a:t>
            </a:r>
          </a:p>
        </p:txBody>
      </p:sp>
      <p:pic>
        <p:nvPicPr>
          <p:cNvPr id="11266" name="Picture 2" descr="C:\Users\fujunliu\Dropbox\bigdata_ecosystem\midterm\CNN-Results\Bmal1_KO16-5_cnn-ucm_9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78496"/>
            <a:ext cx="3429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fujunliu\Dropbox\bigdata_ecosystem\midterm\CNN-Results\Bmal1_KO16-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62" y="178496"/>
            <a:ext cx="3429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fujunliu\Dropbox\bigdata_ecosystem\midterm\CNN-Results\Bmal1 WT#18-2_cnn-ucm_99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100192"/>
            <a:ext cx="3429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fujunliu\Dropbox\bigdata_ecosystem\midterm\CNN-Results\Bmal1 WT#18-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62" y="3100192"/>
            <a:ext cx="3429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08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371600" y="443805"/>
            <a:ext cx="7467600" cy="48167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dirty="0" smtClean="0"/>
              <a:t>A larger model</a:t>
            </a:r>
            <a:endParaRPr lang="en-US" sz="4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2400" y="333630"/>
            <a:ext cx="99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b="1" dirty="0"/>
              <a:t>Future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/>
              <a:t>Work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References</a:t>
            </a: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505200"/>
            <a:ext cx="4724400" cy="254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818" y="1127290"/>
            <a:ext cx="4642982" cy="226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66800" y="2195678"/>
            <a:ext cx="2102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Model we used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1066800" y="4567535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Model used in  [2]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81200" y="6172200"/>
            <a:ext cx="6692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However, </a:t>
            </a:r>
            <a:r>
              <a:rPr lang="en-US" sz="2400" dirty="0" smtClean="0"/>
              <a:t>a larger </a:t>
            </a:r>
            <a:r>
              <a:rPr lang="en-US" sz="2400" dirty="0" smtClean="0"/>
              <a:t>model means longer time to train.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641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71600" y="443805"/>
            <a:ext cx="7467600" cy="48167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dirty="0"/>
              <a:t>Distributed deep network</a:t>
            </a:r>
            <a:endParaRPr lang="en-US" sz="4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333630"/>
            <a:ext cx="99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b="1" dirty="0"/>
              <a:t>Future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/>
              <a:t>Work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References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018" y="1883228"/>
            <a:ext cx="3239963" cy="314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653" y="1943100"/>
            <a:ext cx="3559969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657600" y="6509460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Figure courtesy </a:t>
            </a:r>
            <a:r>
              <a:rPr lang="en-US" sz="1200" dirty="0" smtClean="0"/>
              <a:t>of Alex </a:t>
            </a:r>
            <a:r>
              <a:rPr lang="en-US" sz="1200" dirty="0" err="1" smtClean="0"/>
              <a:t>Krizhevsky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989514" y="5257800"/>
            <a:ext cx="169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parallelism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48400" y="5257800"/>
            <a:ext cx="18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parallelism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1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71600" y="443805"/>
            <a:ext cx="7467600" cy="48167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dirty="0"/>
              <a:t>Parallelism for CNN</a:t>
            </a:r>
            <a:endParaRPr lang="en-US" sz="4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333630"/>
            <a:ext cx="99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b="1" dirty="0"/>
              <a:t>Future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/>
              <a:t>Work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References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799"/>
            <a:ext cx="7332829" cy="362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57600" y="6509460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Fi</a:t>
            </a:r>
            <a:r>
              <a:rPr lang="en-US" sz="1200" dirty="0" smtClean="0"/>
              <a:t>gure courtesy </a:t>
            </a:r>
            <a:r>
              <a:rPr lang="en-US" sz="1200" dirty="0" smtClean="0"/>
              <a:t>of Alex </a:t>
            </a:r>
            <a:r>
              <a:rPr lang="en-US" sz="1200" dirty="0" err="1" smtClean="0"/>
              <a:t>Krizhevsky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6695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71600" y="443805"/>
            <a:ext cx="7467600" cy="48167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dirty="0"/>
              <a:t>Whole slide</a:t>
            </a:r>
            <a:endParaRPr lang="en-US" sz="4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333630"/>
            <a:ext cx="99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b="1" dirty="0"/>
              <a:t>Future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 smtClean="0"/>
              <a:t>Work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References</a:t>
            </a: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79" y="1854811"/>
            <a:ext cx="2659932" cy="451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3" descr="C:\Users\fujunliu\Google Drive\big data\samp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854811"/>
            <a:ext cx="4163564" cy="211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518779" y="1295761"/>
            <a:ext cx="205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whole slide image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495800" y="1301341"/>
            <a:ext cx="4156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small image sample with size 689 x 1354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4114800" y="4343400"/>
            <a:ext cx="502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Currently only a small number of image patches are sampled from a  whole slide</a:t>
            </a:r>
          </a:p>
          <a:p>
            <a:endParaRPr lang="en-US" dirty="0" smtClean="0"/>
          </a:p>
          <a:p>
            <a:pPr marL="342900" indent="-342900">
              <a:buAutoNum type="arabicPeriod" startAt="2"/>
            </a:pPr>
            <a:r>
              <a:rPr lang="en-US" dirty="0" smtClean="0"/>
              <a:t>Cloud computing might be the only solution for whole slide image processing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949586" y="3021904"/>
            <a:ext cx="261258" cy="133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210844" y="1854811"/>
            <a:ext cx="2132556" cy="1167093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0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33800" y="443805"/>
            <a:ext cx="2743200" cy="48167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4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Background</a:t>
            </a:r>
            <a:endParaRPr lang="en-US" sz="4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333630"/>
            <a:ext cx="99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b="1" dirty="0"/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Future Work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200" y="1447800"/>
            <a:ext cx="4800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There is agreement across the muscle biology community that  muscle fiber area, are critical factors that determine the health of the muscle. </a:t>
            </a:r>
          </a:p>
          <a:p>
            <a:pPr marL="342900" indent="-3429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However, at this time, quantification is still a manual or, at best, a semi-automatic process</a:t>
            </a:r>
            <a:r>
              <a:rPr lang="en-US" altLang="zh-CN" sz="2400" dirty="0" smtClean="0">
                <a:solidFill>
                  <a:schemeClr val="tx1"/>
                </a:solidFill>
                <a:ea typeface="宋体" pitchFamily="2" charset="-122"/>
              </a:rPr>
              <a:t>. </a:t>
            </a:r>
            <a:r>
              <a:rPr lang="en-US" sz="2400" dirty="0" smtClean="0">
                <a:solidFill>
                  <a:schemeClr val="tx1"/>
                </a:solidFill>
              </a:rPr>
              <a:t>This process is labor intensive and time consuming and can be prone to errors, leading to high inter-observer variability. 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447800"/>
            <a:ext cx="2825132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71600" y="443805"/>
            <a:ext cx="7467600" cy="48167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References</a:t>
            </a:r>
            <a:endParaRPr lang="en-US" sz="4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333630"/>
            <a:ext cx="99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Future Work</a:t>
            </a:r>
          </a:p>
          <a:p>
            <a:endParaRPr lang="en-US" sz="1200" b="1" dirty="0"/>
          </a:p>
          <a:p>
            <a:r>
              <a:rPr lang="en-US" sz="1200" b="1" dirty="0"/>
              <a:t>References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066800" y="1371600"/>
            <a:ext cx="7924800" cy="4724400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[1] Giusti </a:t>
            </a:r>
            <a:r>
              <a:rPr lang="en-US" sz="2400" dirty="0"/>
              <a:t>A, Cireşan D C, Masci J, et al. Fast image scanning with deep max-pooling </a:t>
            </a:r>
          </a:p>
          <a:p>
            <a:r>
              <a:rPr lang="en-US" sz="2400" dirty="0"/>
              <a:t>convolutional neural </a:t>
            </a:r>
            <a:r>
              <a:rPr lang="en-US" sz="2400" dirty="0" smtClean="0"/>
              <a:t>networks. </a:t>
            </a:r>
            <a:r>
              <a:rPr lang="en-US" sz="2400" dirty="0"/>
              <a:t>arXiv preprint arXiv:1302.1700, 2013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 smtClean="0"/>
              <a:t>[2] Ciresan </a:t>
            </a:r>
            <a:r>
              <a:rPr lang="en-US" sz="2400" dirty="0"/>
              <a:t>D, Giusti A, Gambardella L M, et al. Deep neural networks segment neuronal membranes in electron microscopy </a:t>
            </a:r>
            <a:r>
              <a:rPr lang="en-US" sz="2400" smtClean="0"/>
              <a:t>images, Advances </a:t>
            </a:r>
            <a:r>
              <a:rPr lang="en-US" sz="2400" dirty="0"/>
              <a:t>in neural information processing systems. 2012: 2843-2851.</a:t>
            </a:r>
          </a:p>
        </p:txBody>
      </p:sp>
    </p:spTree>
    <p:extLst>
      <p:ext uri="{BB962C8B-B14F-4D97-AF65-F5344CB8AC3E}">
        <p14:creationId xmlns:p14="http://schemas.microsoft.com/office/powerpoint/2010/main" val="350498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33800" y="443805"/>
            <a:ext cx="2743200" cy="48167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400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Challenges</a:t>
            </a:r>
            <a:endParaRPr lang="en-US" sz="4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333630"/>
            <a:ext cx="99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b="1" dirty="0"/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Future Work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References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19200"/>
            <a:ext cx="7205526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96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33800" y="443805"/>
            <a:ext cx="2895600" cy="46166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Related Work</a:t>
            </a:r>
            <a:endParaRPr lang="en-US" sz="4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333630"/>
            <a:ext cx="99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b="1" dirty="0"/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Future Work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References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69630"/>
            <a:ext cx="7162800" cy="3590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47381" y="5693079"/>
            <a:ext cx="7015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Ciresan, Dan, et al. "Deep neural networks segment neuronal membranes in electron microscopy images." </a:t>
            </a:r>
            <a:r>
              <a:rPr lang="en-US" sz="1200" i="1" dirty="0"/>
              <a:t>Advances in neural information processing systems</a:t>
            </a:r>
            <a:r>
              <a:rPr lang="en-US" sz="1200" dirty="0"/>
              <a:t>. 2012.</a:t>
            </a:r>
          </a:p>
        </p:txBody>
      </p:sp>
    </p:spTree>
    <p:extLst>
      <p:ext uri="{BB962C8B-B14F-4D97-AF65-F5344CB8AC3E}">
        <p14:creationId xmlns:p14="http://schemas.microsoft.com/office/powerpoint/2010/main" val="394416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333630"/>
            <a:ext cx="99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b="1" dirty="0"/>
              <a:t>Architecture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Future Work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Deep Convolutional Neural Network (CNN) for Muscle Segmentation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86901"/>
            <a:ext cx="7840249" cy="148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74" y="3489682"/>
            <a:ext cx="6739526" cy="329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00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00" y="333630"/>
            <a:ext cx="99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endParaRPr lang="en-US" sz="1200" b="1" dirty="0"/>
          </a:p>
          <a:p>
            <a:r>
              <a:rPr lang="en-US" sz="1200" b="1" dirty="0"/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Future Work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Training Images</a:t>
            </a:r>
            <a:endParaRPr lang="en-US" dirty="0"/>
          </a:p>
        </p:txBody>
      </p:sp>
      <p:pic>
        <p:nvPicPr>
          <p:cNvPr id="2050" name="Picture 2" descr="F:\cnn-training-patches-tmp\pos\uc158.1-h&amp;e-10xb_1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52" y="3324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cnn-training-patches-tmp\pos\137_TAD_13_1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52" y="3857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cnn-training-patches-tmp\pos\137_TAD_16_1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52" y="2790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F:\cnn-training-patches-tmp\pos\137_TAD_20_1_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52" y="4391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F:\cnn-training-patches-tmp\pos\140_TAG_22_1_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52" y="2257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:\cnn-training-patches-tmp\pos\141_TAG_af_512_1_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78" y="4391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F:\cnn-training-patches-tmp\pos\141_TAG_h_512_1_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78" y="3857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:\cnn-training-patches-tmp\pos\946 Lgast L1-2_1_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78" y="3324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F:\cnn-training-patches-tmp\pos\946 Lta L1-4_2_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78" y="2790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:\cnn-training-patches-tmp\pos\983 Lta-1_2_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78" y="2257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F:\cnn-training-patches-tmp\pos\AM103-1_1_8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4" y="4391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:\cnn-training-patches-tmp\pos\AM168-1_1_1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391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F:\cnn-training-patches-tmp\pos\Bmal1 KO3-2_1_2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4" y="3857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F:\cnn-training-patches-tmp\pos\Bmal1 KO16-7_1_3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857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F:\cnn-training-patches-tmp\pos\Bmal1 WT17-3_1_8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4" y="3324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F:\cnn-training-patches-tmp\pos\Czernejewski-h&amp;E-20xa_1_2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324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F:\cnn-training-patches-tmp\pos\dup2+U7 H&amp;E-3_1_1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4" y="2790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F:\cnn-training-patches-tmp\pos\Image946LTA_01-03_2_2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790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F:\cnn-training-patches-tmp\pos\UC103,GTC,20X,5_1_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4" y="2257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F:\cnn-training-patches-tmp\pos\UC103,HE,10X,1_1_1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57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F:\cnn-training-patches-tmp\neg\Image723TAHE_01-02_1_2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853" y="4391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F:\cnn-training-patches-tmp\neg\Image789TAHE_02-03_2_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464" y="4391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F:\cnn-training-patches-tmp\neg\107_TAD_55_2_1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500" y="4391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F:\cnn-training-patches-tmp\neg\137_TAD_20_1_1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500" y="3857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F:\cnn-training-patches-tmp\neg\137_TAD_20_1_3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464" y="3324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F:\cnn-training-patches-tmp\neg\137_TAD_25_1_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464" y="3857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F:\cnn-training-patches-tmp\neg\141_TAG_af_1_1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623" y="3857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F:\cnn-training-patches-tmp\neg\141_TAG_ah_1_5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623" y="4391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F:\cnn-training-patches-tmp\neg\946 Lgast L1-2_2_3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853" y="3857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F:\cnn-training-patches-tmp\neg\AM103-1_1_1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623" y="3324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F:\cnn-training-patches-tmp\neg\AM103-1_1_7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500" y="3324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F:\cnn-training-patches-tmp\neg\AM103-3_1_2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853" y="3324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F:\cnn-training-patches-tmp\neg\Bmal1 KO7-6_1_4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853" y="2790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7" name="Picture 39" descr="F:\cnn-training-patches-tmp\neg\Bmal1 KO19-4_1_9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500" y="2790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F:\cnn-training-patches-tmp\neg\Bmal1 KO21-7_512_1_2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623" y="2790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" name="Picture 41" descr="F:\cnn-training-patches-tmp\neg\Bmal1 WT17-7_1_5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464" y="2790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F:\cnn-training-patches-tmp\neg\dup2 H&amp;E-4_1_7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853" y="2257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1" name="Picture 43" descr="F:\cnn-training-patches-tmp\neg\dup2+GC H&amp;E-2_1_1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500" y="2257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 descr="F:\cnn-training-patches-tmp\neg\dup2+U7 H&amp;E-4_1_5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623" y="2257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3" name="Picture 45" descr="F:\cnn-training-patches-tmp\neg\dup2+U7 H&amp;E-4_512_1_1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464" y="2257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00375" y="1600200"/>
            <a:ext cx="131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Positive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486400" y="1600200"/>
            <a:ext cx="1463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Negative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850905" y="5693079"/>
            <a:ext cx="6302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 total, two million samples are used for training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911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00" y="333630"/>
            <a:ext cx="99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endParaRPr lang="en-US" sz="1200" b="1" dirty="0"/>
          </a:p>
          <a:p>
            <a:r>
              <a:rPr lang="en-US" sz="1200" b="1" dirty="0"/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Future Work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19887"/>
            <a:ext cx="3733800" cy="363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779431"/>
            <a:ext cx="2286000" cy="378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2133599" y="1295400"/>
            <a:ext cx="2283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Define solver file</a:t>
            </a:r>
            <a:endParaRPr 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5715000" y="1295400"/>
            <a:ext cx="2326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Define model file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2257739" y="5715000"/>
            <a:ext cx="4905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Caffe</a:t>
            </a:r>
            <a:r>
              <a:rPr lang="en-US" sz="2400" dirty="0"/>
              <a:t>: http://caffe.berkeleyvision.org/</a:t>
            </a:r>
          </a:p>
        </p:txBody>
      </p:sp>
    </p:spTree>
    <p:extLst>
      <p:ext uri="{BB962C8B-B14F-4D97-AF65-F5344CB8AC3E}">
        <p14:creationId xmlns:p14="http://schemas.microsoft.com/office/powerpoint/2010/main" val="231490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00" y="333630"/>
            <a:ext cx="99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b="1" dirty="0"/>
              <a:t>Test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Future Work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597" y="2514600"/>
            <a:ext cx="3866171" cy="291099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102624" y="1900535"/>
            <a:ext cx="1173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024388" y="1905000"/>
            <a:ext cx="681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</a:t>
            </a:r>
            <a:endParaRPr lang="en-US" sz="2400" dirty="0"/>
          </a:p>
        </p:txBody>
      </p:sp>
      <p:pic>
        <p:nvPicPr>
          <p:cNvPr id="21" name="Picture 2" descr="F:\cnn-training-patches-tmp\pos\uc158.1-h&amp;e-10xb_1_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3629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F:\cnn-training-patches-tmp\pos\137_TAD_16_1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3095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F:\cnn-training-patches-tmp\pos\137_TAD_20_1_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4695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7" descr="F:\cnn-training-patches-tmp\pos\140_TAG_22_1_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2562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F:\cnn-training-patches-tmp\pos\141_TAG_af_512_1_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51" y="4695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 descr="F:\cnn-training-patches-tmp\pos\141_TAG_h_512_1_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51" y="4162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:\cnn-training-patches-tmp\pos\946 Lgast L1-2_1_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51" y="3629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3" descr="F:\cnn-training-patches-tmp\pos\946 Lta L1-4_2_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51" y="3095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 descr="F:\cnn-training-patches-tmp\pos\983 Lta-1_2_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51" y="2562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6" descr="F:\cnn-training-patches-tmp\neg\Image789TAHE_02-03_2_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466" y="4695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F:\cnn-training-patches-tmp\neg\137_TAD_20_1_3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466" y="3629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F:\cnn-training-patches-tmp\neg\137_TAD_25_1_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466" y="4162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F:\cnn-training-patches-tmp\neg\141_TAG_af_1_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162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F:\cnn-training-patches-tmp\neg\141_TAG_ah_1_5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695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5" descr="F:\cnn-training-patches-tmp\neg\AM103-1_1_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3629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0" descr="F:\cnn-training-patches-tmp\neg\Bmal1 KO21-7_512_1_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3095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1" descr="F:\cnn-training-patches-tmp\neg\Bmal1 WT17-7_1_5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466" y="3095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4" descr="F:\cnn-training-patches-tmp\neg\dup2+U7 H&amp;E-4_1_5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2562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5" descr="F:\cnn-training-patches-tmp\neg\dup2+U7 H&amp;E-4_512_1_1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466" y="2562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917644" y="5943600"/>
            <a:ext cx="5626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Sliding window is a straightforward solution</a:t>
            </a:r>
            <a:endParaRPr lang="en-US" sz="2400" dirty="0"/>
          </a:p>
        </p:txBody>
      </p:sp>
      <p:pic>
        <p:nvPicPr>
          <p:cNvPr id="1026" name="Picture 2" descr="F:\cnn-training-patches-tmp\pos\140_TAG_22_1_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624" y="4162424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8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00" y="333630"/>
            <a:ext cx="990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b="1" dirty="0"/>
              <a:t>Test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Future Work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</a:t>
            </a:r>
            <a:r>
              <a:rPr lang="en-US" dirty="0" smtClean="0"/>
              <a:t>liding window DOES </a:t>
            </a:r>
            <a:r>
              <a:rPr lang="en-US" dirty="0"/>
              <a:t>NOT </a:t>
            </a:r>
            <a:r>
              <a:rPr lang="en-US" dirty="0" smtClean="0"/>
              <a:t>SCALE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353" y="1828800"/>
            <a:ext cx="5050847" cy="4160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895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  <p:tag name="FIRSTLIN20YANG@SCXGRHNFUVWYY57I" val="392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113875</TotalTime>
  <Words>556</Words>
  <Application>Microsoft Office PowerPoint</Application>
  <PresentationFormat>On-screen Show (4:3)</PresentationFormat>
  <Paragraphs>360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宋体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Case Western Reserve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lin yang</dc:creator>
  <cp:lastModifiedBy>Xing,Fuyong</cp:lastModifiedBy>
  <cp:revision>1179</cp:revision>
  <dcterms:created xsi:type="dcterms:W3CDTF">2009-12-25T22:12:25Z</dcterms:created>
  <dcterms:modified xsi:type="dcterms:W3CDTF">2015-03-10T14:53:24Z</dcterms:modified>
</cp:coreProperties>
</file>